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FF"/>
    <a:srgbClr val="022782"/>
    <a:srgbClr val="26373E"/>
    <a:srgbClr val="496A77"/>
    <a:srgbClr val="7A9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4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7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0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6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1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4882-CE13-4347-9DF3-6DD92533ED75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4C25-38A7-4DF8-9DF4-327AEC4A8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2;&#1080;&#1073;&#1077;&#1088;&#1079;&#1086;&#1078;.&#1088;&#1092;/" TargetMode="External"/><Relationship Id="rId5" Type="http://schemas.openxmlformats.org/officeDocument/2006/relationships/hyperlink" Target="https://&#1088;&#1094;&#1092;&#1075;&#1082;42.&#1088;&#1092;/" TargetMode="External"/><Relationship Id="rId4" Type="http://schemas.openxmlformats.org/officeDocument/2006/relationships/hyperlink" Target="https://www.sberbank.ru/ru/person/kibra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1806"/>
          <a:stretch/>
        </p:blipFill>
        <p:spPr>
          <a:xfrm>
            <a:off x="57149" y="0"/>
            <a:ext cx="51054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676" y="126400"/>
            <a:ext cx="1098431" cy="1111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7957" y="3924300"/>
            <a:ext cx="63531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>
                <a:solidFill>
                  <a:srgbClr val="022782"/>
                </a:solidFill>
              </a:rPr>
              <a:t>ОСНОВЫ </a:t>
            </a:r>
          </a:p>
          <a:p>
            <a:pPr algn="r"/>
            <a:r>
              <a:rPr lang="ru-RU" sz="4400" b="1" dirty="0">
                <a:solidFill>
                  <a:srgbClr val="022782"/>
                </a:solidFill>
              </a:rPr>
              <a:t>КИБЕРБЕЗОПАСНОСТИ.</a:t>
            </a:r>
          </a:p>
          <a:p>
            <a:pPr algn="r"/>
            <a:r>
              <a:rPr lang="ru-RU" sz="4400" b="1" dirty="0">
                <a:solidFill>
                  <a:srgbClr val="1A80FF"/>
                </a:solidFill>
              </a:rPr>
              <a:t>КИБЕРМОШЕННИЧЕСТВО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07" y="405054"/>
            <a:ext cx="3949400" cy="39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8628" y="144324"/>
            <a:ext cx="101698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22782"/>
                </a:solidFill>
                <a:latin typeface="SBSansDisplay"/>
              </a:rPr>
              <a:t>МОШЕННИЧЕСТВО </a:t>
            </a:r>
          </a:p>
          <a:p>
            <a:pPr algn="ctr"/>
            <a:r>
              <a:rPr lang="ru-RU" sz="3600" b="1" dirty="0">
                <a:solidFill>
                  <a:srgbClr val="022782"/>
                </a:solidFill>
                <a:latin typeface="SBSansDisplay"/>
              </a:rPr>
              <a:t>С ИСПОЛЬЗОВАНИЕМ СОЦИАЛЬНОЙ ИНЖЕНЕРИИ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0289E-D094-4BAE-A502-7A71DD6B79DE}"/>
              </a:ext>
            </a:extLst>
          </p:cNvPr>
          <p:cNvSpPr txBox="1"/>
          <p:nvPr/>
        </p:nvSpPr>
        <p:spPr>
          <a:xfrm>
            <a:off x="6096000" y="2073817"/>
            <a:ext cx="5873204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ТЕЛЕФОННОЕ МОШЕННИЧЕСТВО (ВИШИНГ) С ИСПОЛЬЗОВАНИЕМ ДИПФЕЙКОВ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МОШЕННИЧЕСТВО В СОЦИАЛЬНЫХ СЕТЯХ И МЕССЕНДЖЕРАХ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МОШЕННИЧЕСТВО С ФАЛЬШИВОЙ СЛУЖБОЙ ТЕХПОДДЕРЖКИ 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ДРОПЫ (ПОСРЕДНИКИ, ПОДСТАВНЫЕ ЛИЦА)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СООБЩЕНИЯ О ЧРЕЗВЫЧАЙНЫХ СИТУАЦИЯХ (СМС, МЕССЕНДЖЕРЫ, ТЕЛЕФОННЫЕ ЗВОНКИ)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E8052A-5650-4AAB-83EE-602CE2A9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2187855"/>
            <a:ext cx="5413073" cy="33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9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листовка">
            <a:extLst>
              <a:ext uri="{FF2B5EF4-FFF2-40B4-BE49-F238E27FC236}">
                <a16:creationId xmlns:a16="http://schemas.microsoft.com/office/drawing/2014/main" id="{6744236E-8831-3284-8806-953DD83F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" b="1704"/>
          <a:stretch>
            <a:fillRect/>
          </a:stretch>
        </p:blipFill>
        <p:spPr>
          <a:xfrm>
            <a:off x="5423685" y="1781175"/>
            <a:ext cx="6768315" cy="4333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674"/>
            <a:ext cx="5643563" cy="376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8273" y="472993"/>
            <a:ext cx="499373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22782"/>
                </a:solidFill>
                <a:latin typeface="SBSansDisplay"/>
              </a:defRPr>
            </a:lvl1pPr>
          </a:lstStyle>
          <a:p>
            <a:r>
              <a:rPr lang="ru-RU" sz="4000" dirty="0"/>
              <a:t>КАК ЗАЩИТИТЬСЯ</a:t>
            </a:r>
          </a:p>
        </p:txBody>
      </p:sp>
    </p:spTree>
    <p:extLst>
      <p:ext uri="{BB962C8B-B14F-4D97-AF65-F5344CB8AC3E}">
        <p14:creationId xmlns:p14="http://schemas.microsoft.com/office/powerpoint/2010/main" val="346821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 WhatsApp 2024-04-03 в 14.11.22_6a022b6e">
            <a:hlinkClick r:id="" action="ppaction://media"/>
            <a:extLst>
              <a:ext uri="{FF2B5EF4-FFF2-40B4-BE49-F238E27FC236}">
                <a16:creationId xmlns:a16="http://schemas.microsoft.com/office/drawing/2014/main" id="{F1C5652F-E189-4E21-973A-FBFD76901D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8314" y="1476007"/>
            <a:ext cx="9020908" cy="5074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DBB25-327F-44BE-9986-F4C4F6990BB6}"/>
              </a:ext>
            </a:extLst>
          </p:cNvPr>
          <p:cNvSpPr txBox="1"/>
          <p:nvPr/>
        </p:nvSpPr>
        <p:spPr>
          <a:xfrm>
            <a:off x="1095759" y="149471"/>
            <a:ext cx="961160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022782"/>
                </a:solidFill>
                <a:latin typeface="SBSansDisplay"/>
              </a:defRPr>
            </a:lvl1pPr>
          </a:lstStyle>
          <a:p>
            <a:r>
              <a:rPr lang="ru-RU" dirty="0"/>
              <a:t>АКТУАЛЬНЫЙ СОВЕТ: СЕМЕЙНЫЙ ПАРОЛЬ</a:t>
            </a:r>
          </a:p>
        </p:txBody>
      </p:sp>
    </p:spTree>
    <p:extLst>
      <p:ext uri="{BB962C8B-B14F-4D97-AF65-F5344CB8AC3E}">
        <p14:creationId xmlns:p14="http://schemas.microsoft.com/office/powerpoint/2010/main" val="5388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6" descr="рцфгк">
            <a:extLst>
              <a:ext uri="{FF2B5EF4-FFF2-40B4-BE49-F238E27FC236}">
                <a16:creationId xmlns:a16="http://schemas.microsoft.com/office/drawing/2014/main" id="{54C00655-F3E6-44DF-AEB4-7BC004A3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1" y="4820523"/>
            <a:ext cx="1643532" cy="15620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EFF28F-ADE1-4FEC-8798-FAF87B3FA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0" y="3104529"/>
            <a:ext cx="3118185" cy="950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5D8C5-B1F6-4D08-954E-5FA9FBAC1505}"/>
              </a:ext>
            </a:extLst>
          </p:cNvPr>
          <p:cNvSpPr txBox="1"/>
          <p:nvPr/>
        </p:nvSpPr>
        <p:spPr>
          <a:xfrm>
            <a:off x="4675311" y="3803697"/>
            <a:ext cx="430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https://www.sberbank.ru/ru/person/kibrary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D596C-07B1-4C82-B182-E916AFB229CF}"/>
              </a:ext>
            </a:extLst>
          </p:cNvPr>
          <p:cNvSpPr txBox="1"/>
          <p:nvPr/>
        </p:nvSpPr>
        <p:spPr>
          <a:xfrm>
            <a:off x="3529379" y="3168433"/>
            <a:ext cx="8577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БИБЛИОТЕКА ЗНАНИЙ ПО КИБЕРБЕЗОПАСНОСТИ ОТ СБЕРБАНКА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75226-214D-45F9-9E39-0F6ADB177499}"/>
              </a:ext>
            </a:extLst>
          </p:cNvPr>
          <p:cNvSpPr txBox="1"/>
          <p:nvPr/>
        </p:nvSpPr>
        <p:spPr>
          <a:xfrm>
            <a:off x="5393349" y="5480942"/>
            <a:ext cx="2475767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 marR="5080" algn="ctr">
              <a:lnSpc>
                <a:spcPts val="2851"/>
              </a:lnSpc>
              <a:spcBef>
                <a:spcPts val="220"/>
              </a:spcBef>
            </a:pPr>
            <a:r>
              <a:rPr lang="en-US" sz="1800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  <a:hlinkClick r:id="rId5"/>
              </a:rPr>
              <a:t>https://</a:t>
            </a:r>
            <a:r>
              <a:rPr lang="ru-RU" sz="1800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  <a:hlinkClick r:id="rId5"/>
              </a:rPr>
              <a:t>рцфгк42.рф</a:t>
            </a:r>
            <a:r>
              <a:rPr lang="ru-RU" sz="1800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 </a:t>
            </a:r>
            <a:r>
              <a:rPr lang="ru-RU" sz="1800" u="sng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  </a:t>
            </a:r>
            <a:endParaRPr lang="ru-RU" sz="1800" u="sng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D4ACB-1682-44A8-86DE-B4AFC154DA2A}"/>
              </a:ext>
            </a:extLst>
          </p:cNvPr>
          <p:cNvSpPr txBox="1"/>
          <p:nvPr/>
        </p:nvSpPr>
        <p:spPr>
          <a:xfrm>
            <a:off x="2767381" y="5019277"/>
            <a:ext cx="868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РЕГИОНАЛЬНЫЙ ЦЕНТР ФИНАНСОВОЙ ГРАМОТНОСТИ КУЗБАССА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BB3174-E4FE-4A90-8AED-2715EEA85B84}"/>
              </a:ext>
            </a:extLst>
          </p:cNvPr>
          <p:cNvSpPr/>
          <p:nvPr/>
        </p:nvSpPr>
        <p:spPr>
          <a:xfrm>
            <a:off x="3767031" y="144324"/>
            <a:ext cx="477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ПОЛЕЗНЫЕ РЕСУРСЫ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C0C2B-D423-4399-A9B6-569699B54D60}"/>
              </a:ext>
            </a:extLst>
          </p:cNvPr>
          <p:cNvSpPr txBox="1"/>
          <p:nvPr/>
        </p:nvSpPr>
        <p:spPr>
          <a:xfrm>
            <a:off x="6415714" y="2016574"/>
            <a:ext cx="2384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https://киберзож.рф/</a:t>
            </a:r>
            <a:r>
              <a:rPr lang="ru-RU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3BA42C-ED8A-4666-8525-FE43666D281F}"/>
              </a:ext>
            </a:extLst>
          </p:cNvPr>
          <p:cNvSpPr txBox="1"/>
          <p:nvPr/>
        </p:nvSpPr>
        <p:spPr>
          <a:xfrm>
            <a:off x="3529379" y="1467625"/>
            <a:ext cx="8452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r>
              <a:rPr lang="ru-RU" dirty="0"/>
              <a:t>ОФИЦИАЛЬНЫЙ САЙТ ДЛЯ ПОВЫШЕНИЯ КИБЕРГРАМОТНОСТИ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E42B98-5519-4DD0-8BD6-E1513ACAF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0" y="1427710"/>
            <a:ext cx="3118185" cy="9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1806"/>
          <a:stretch/>
        </p:blipFill>
        <p:spPr>
          <a:xfrm>
            <a:off x="57149" y="0"/>
            <a:ext cx="51054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7957" y="3924300"/>
            <a:ext cx="63531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>
                <a:solidFill>
                  <a:srgbClr val="022782"/>
                </a:solidFill>
              </a:rPr>
              <a:t>ОСНОВЫ </a:t>
            </a:r>
          </a:p>
          <a:p>
            <a:pPr algn="r"/>
            <a:r>
              <a:rPr lang="ru-RU" sz="4400" b="1">
                <a:solidFill>
                  <a:srgbClr val="022782"/>
                </a:solidFill>
              </a:rPr>
              <a:t>КИБЕРБЕЗОПАСНОСТИ.</a:t>
            </a:r>
            <a:endParaRPr lang="ru-RU" sz="4400" b="1" dirty="0">
              <a:solidFill>
                <a:srgbClr val="022782"/>
              </a:solidFill>
            </a:endParaRPr>
          </a:p>
          <a:p>
            <a:pPr algn="r"/>
            <a:r>
              <a:rPr lang="ru-RU" sz="4400" b="1" dirty="0">
                <a:solidFill>
                  <a:srgbClr val="1A80FF"/>
                </a:solidFill>
              </a:rPr>
              <a:t>КИБЕРМОШЕННИЧЕСТВО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07" y="405054"/>
            <a:ext cx="3949400" cy="39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8829" y="1774471"/>
            <a:ext cx="4762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1A80FF"/>
                </a:solidFill>
                <a:effectLst/>
              </a:rPr>
              <a:t>Кибербезопасность — это направление информационной безопасности, целью которого является защита цифровых данных в киберпространстве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8829" y="701145"/>
            <a:ext cx="4621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2782"/>
                </a:solidFill>
                <a:effectLst/>
                <a:latin typeface="SBSansDisplay"/>
              </a:rPr>
              <a:t>КИБЕРБЕЗОПАСНОСТЬ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8829" y="3692009"/>
            <a:ext cx="5231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2782"/>
                </a:solidFill>
                <a:latin typeface="SBSansDisplay"/>
              </a:rPr>
              <a:t>КИБЕРМОШЕННИЧЕСТВО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48829" y="4725787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80FF"/>
                </a:solidFill>
              </a:rPr>
              <a:t>Кибермошенничество — обман с использованием компьютерных и интернет-технологий (цифровых технологий)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C11B47-969C-4A5E-87DD-51553BA8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1503483"/>
            <a:ext cx="6139948" cy="36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2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15766" r="4138" b="10552"/>
          <a:stretch/>
        </p:blipFill>
        <p:spPr>
          <a:xfrm>
            <a:off x="0" y="489721"/>
            <a:ext cx="3435410" cy="3042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7570" r="7743" b="7427"/>
          <a:stretch/>
        </p:blipFill>
        <p:spPr>
          <a:xfrm>
            <a:off x="0" y="3678964"/>
            <a:ext cx="4768553" cy="31790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4276" y="135778"/>
            <a:ext cx="868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ВИДЫ КИБЕРМОШЕННИЧЕСТВА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8523" y="1325072"/>
            <a:ext cx="621392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800" dirty="0"/>
              <a:t>КЛАССИЧЕСКОЕ МОШЕННИЧЕСТВО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800" dirty="0"/>
              <a:t>ФИШИНГ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800" dirty="0"/>
              <a:t>ФАРМИНГ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800" dirty="0"/>
              <a:t>ИНТЕРНЕТ- ВЫМОГАТЕЛЬСТВО И КАПЕРСТВО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800" dirty="0"/>
              <a:t>МОШЕННИЧЕСТВО С ИСПОЛЬЗОВАНИЕМ СОЦИАЛЬНОЙ ИНЖЕНЕРИИ</a:t>
            </a:r>
          </a:p>
        </p:txBody>
      </p:sp>
    </p:spTree>
    <p:extLst>
      <p:ext uri="{BB962C8B-B14F-4D97-AF65-F5344CB8AC3E}">
        <p14:creationId xmlns:p14="http://schemas.microsoft.com/office/powerpoint/2010/main" val="298848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4231" y="2030858"/>
            <a:ext cx="51899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ДЕНЬГИ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ДОСТУП К КОНФИДЕНЦИАЛЬНОЙ ИНФОРМАЦИИ – ДЕНЬГИ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ДОСТУП К КОНФИДЕНЦИАЛЬНОЙ ИНФОРМАЦИИ – ВОВЛЕЧЕНИЕ В МОШЕННИЧЕСКИЕ СХЕМЫ – ДЕНЬГИ 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ИСПОЛЬЗОВАНИЕ «В ТЁМНУЮ» – ВОВЛЕЧЕНИЕ В МОШЕННИЧЕСКИЕ СХЕМЫ – ДЕНЬГИ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CBD154-538A-47F4-BC3E-B5E3FB34EE75}"/>
              </a:ext>
            </a:extLst>
          </p:cNvPr>
          <p:cNvSpPr/>
          <p:nvPr/>
        </p:nvSpPr>
        <p:spPr>
          <a:xfrm>
            <a:off x="3628593" y="168369"/>
            <a:ext cx="4934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ЦЕЛИ МОШЕННИКОВ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AAD050-B3D8-441E-ACA1-95817A70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1" y="1793631"/>
            <a:ext cx="5950546" cy="37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2265" y="1087499"/>
            <a:ext cx="4029075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Страх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Жадность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Стыд 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Осуждение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Сострадание 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Эмоциональное давление</a:t>
            </a: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a typeface="Verdana" panose="020B0604030504040204" pitchFamily="34" charset="0"/>
              </a:rPr>
              <a:t>Конкретные факты</a:t>
            </a:r>
            <a:endParaRPr lang="ru-RU" sz="2400" dirty="0">
              <a:solidFill>
                <a:srgbClr val="111214"/>
              </a:solidFill>
              <a:ea typeface="Verdana" panose="020B0604030504040204" pitchFamily="34" charset="0"/>
            </a:endParaRPr>
          </a:p>
          <a:p>
            <a:pPr marL="342900" indent="-342900" fontAlgn="base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11214"/>
                </a:solidFill>
                <a:ea typeface="Verdana" panose="020B0604030504040204" pitchFamily="34" charset="0"/>
              </a:rPr>
              <a:t>Чувство долга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1" y="1315427"/>
            <a:ext cx="6781800" cy="4521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6185" y="135778"/>
            <a:ext cx="5880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НА ЧТО НАС «ЛОВЯТ»</a:t>
            </a:r>
          </a:p>
        </p:txBody>
      </p:sp>
    </p:spTree>
    <p:extLst>
      <p:ext uri="{BB962C8B-B14F-4D97-AF65-F5344CB8AC3E}">
        <p14:creationId xmlns:p14="http://schemas.microsoft.com/office/powerpoint/2010/main" val="36545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574" y="144324"/>
            <a:ext cx="9515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КЛАССИЧЕСКОЕ МОШЕННИЧЕСТВО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0483" y="985379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ЛОТЕРЕИ, РОЗЫГРЫШИ, ВИКТОРИНЫ, ПОБЕДЫ В КОНКУРСАХ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С ПОДАРОЧНЫМИ КАРТАМИ, КУПОНАМИ (КУПОНАТОРЫ)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ОПЛАЧИВАЕМЫЕ ОПРОСЫ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ЗАРАБОТОК В ИНТЕРНЕТЕ И РАБОТА НА ДОМУ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С ФИНАНСОВЫМИ ПИРАМИДАМИ И ИНВЕСТИЦИЯМИ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ЧЕРЕЗ БЛАГОТВОРИТЕЛЬНОСТЬ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ГРОМКИЙ ЗАГОЛОВОК В СЕТИ (КЛИКБЕЙТ)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В ИГРАХ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НЕДОБРОСОВЕСТНАЯ РЕКЛАМА (УТАИВАНИЕ ИНФОРМАЦИИ): ОНЛАЙН-КАЗИНО, СПОРТИВНЫЕ ТОТАЛИЗАТОРЫ И ПР.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НА САЙТАХ ОНЛАЙН-ЗНАКОМСТВ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«ИНТЕРНЕТ-ЦЫГАНЕ»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«НИГЕРИЙСКИЕ ПИСЬМА»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ИНТЕРНЕТ-ПОПРОШАЙНИЧЕСТВО (ДОНАТЫ)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0B1E24-4610-404C-AB22-0C372305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7" y="1118144"/>
            <a:ext cx="5270524" cy="3947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DD709-D957-404A-99A7-F90BC7AF36E1}"/>
              </a:ext>
            </a:extLst>
          </p:cNvPr>
          <p:cNvSpPr txBox="1"/>
          <p:nvPr/>
        </p:nvSpPr>
        <p:spPr>
          <a:xfrm>
            <a:off x="1322600" y="5331825"/>
            <a:ext cx="399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</a:rPr>
              <a:t>«</a:t>
            </a:r>
            <a:r>
              <a:rPr lang="ru-RU" b="1" dirty="0">
                <a:solidFill>
                  <a:srgbClr val="333333"/>
                </a:solidFill>
              </a:rPr>
              <a:t>…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Ах</a:t>
            </a:r>
            <a:r>
              <a:rPr lang="ru-RU" b="0" i="0" dirty="0">
                <a:solidFill>
                  <a:srgbClr val="333333"/>
                </a:solidFill>
                <a:effectLst/>
              </a:rPr>
              <a:t>,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обмануть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меня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не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трудно</a:t>
            </a:r>
            <a:r>
              <a:rPr lang="ru-RU" b="0" i="0" dirty="0">
                <a:solidFill>
                  <a:srgbClr val="333333"/>
                </a:solidFill>
                <a:effectLst/>
              </a:rPr>
              <a:t>!..</a:t>
            </a:r>
          </a:p>
          <a:p>
            <a:pPr algn="l"/>
            <a:r>
              <a:rPr lang="ru-RU" b="1" i="0" dirty="0">
                <a:solidFill>
                  <a:srgbClr val="333333"/>
                </a:solidFill>
                <a:effectLst/>
              </a:rPr>
              <a:t>Я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сам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обманываться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рад</a:t>
            </a:r>
            <a:r>
              <a:rPr lang="ru-RU" b="0" i="0" dirty="0">
                <a:solidFill>
                  <a:srgbClr val="333333"/>
                </a:solidFill>
                <a:effectLst/>
              </a:rPr>
              <a:t>!...»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80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4079" y="144324"/>
            <a:ext cx="9738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ФИШИНГ (РЫБНАЯ ЛОВЛЯ, ВЫУЖИВАНИЕ)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3454" y="1050587"/>
            <a:ext cx="63214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ПОДСТАВНЫЕ САЙТЫ, ИМИТИРУЮЩИЕ ОФИЦИАЛЬНЫЕ, НА КОТОРЫЕ ПОЛЬЗОВАТЕЛЬ ПЕРЕХОДИТ САМ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ТЕЛЕФОННОЕ МОШЕННИЧЕСТВО (ВИШИНГ)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ПИСЬМА СО ССЫЛКАМИ НА ПОДСТАВНЫЕ САЙТЫ ИЛИ РЕКЛАМОЙ, ЯКОБЫ, ОТ ИЗВЕСТНЫХ ВЕНДЕРОВ НА ЭЛЕКТРОННУЮ ПОЧТУ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ИСПОЛЬЗОВАНИЕ СМС ОТ АВТОРИТЕТНЫХ ОТПРАВИТЕЛЕЙ (СМИШИНГ)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СООБЩЕНИЯ С НЕЗНАКОМЫХ НОМЕРОВ В МЕССЕНДЖЕРЫ СО ССЫЛКАМИ ИЛИ РЕКЛАМОЙ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С ПЛАТЕЖНЫМИ КАРТАМИ (КАРДИНГ)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ФАЛЬШИВЫЕ ИНТЕРНЕТ-МАГАЗИНЫ, МОШЕННИЧЕСТВО НА ОФИЦИАЛЬНЫХ МАРКЕТПЛЕЙСАХ (БРАШИНГ)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МОШЕННИЧЕСТВО С КРИПТОВАЛЮТАМИ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ПОДДЕЛЬНЫЕ ПРИЛОЖЕНИЯ ДЛЯ СМАРТФОНОВ, ДУБЛИРУЮЩИЕ ИЗВЕСТНЫЕ ПРИЛОЖЕНИЯ АВТОРИТЕТНЫХ РЕСУРСОВ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ДИПФЕЙКИ С ИСПОЛЬЗОВАНИЕМ ИЗВЕСТНЫХ ЛИЧНОСТЕЙ (ПРЕЗИДЕНТ РФ, МЕДИЙНЫЕ ЛИЧНОСТИ, ИЗВЕСТНЫЕ БЛОГГЕРЫ)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9B294A-A528-4395-A59A-05B90D92B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7" y="1745803"/>
            <a:ext cx="5068765" cy="38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509" y="18154"/>
            <a:ext cx="10140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ФАРМИНГ </a:t>
            </a:r>
          </a:p>
          <a:p>
            <a:pPr algn="ctr"/>
            <a:r>
              <a:rPr lang="ru-RU" sz="2400" b="1" dirty="0">
                <a:solidFill>
                  <a:srgbClr val="022782"/>
                </a:solidFill>
                <a:latin typeface="SBSansDisplay"/>
              </a:rPr>
              <a:t>(СЕКРЕТНОЕ ПЕРЕНАПРАВЛЕНИЕ ПОЛЬЗОВАТЕЛЯ НА ПОДСТАВНЫЕ САЙТЫ)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3582" y="2625027"/>
            <a:ext cx="6799201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ЗАПУСК ВРЕДОНОСНОГО КОДА С ЦЕЛЬЮ ПЕРЕНАПРАВЛЕНИЯ НА ПОДСТАВНЫЕ САЙТЫ (ВНЕСЕНИЕ ИЗМЕНЕНИЙ В </a:t>
            </a:r>
            <a:r>
              <a:rPr lang="en-US" dirty="0"/>
              <a:t>HOST</a:t>
            </a:r>
            <a:r>
              <a:rPr lang="ru-RU" dirty="0"/>
              <a:t> ФАЙЛЫ) ПРИ СКАЧИВАНИИ КОНТЕНТА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ИСПОЛЬЗОВАНИЯ КЭША DNS НА КОНЕЧНОМ УСТРОЙСТВЕ ПОЛЬЗОВАТЕЛЯ ИЛИ ЖЕ НА СЕТЕВОМ ОБОРУДОВАНИИ ПРОВАЙДЕРА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/>
              <a:t>ИСПОЛЬЗОВАНИЕ НЕВИДИМЫХ ЭЛЕМЕНТОВ НА САЙТЕ (КЛИКДЖЕКИНГ)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7DCD32-547F-4AE2-A7ED-F82DAB57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1733677"/>
            <a:ext cx="4627422" cy="20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0E1077B-4A65-4BF4-A155-8E3B16E4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3" y="4035670"/>
            <a:ext cx="3918861" cy="26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8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5979" y="144324"/>
            <a:ext cx="10095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22782"/>
                </a:solidFill>
                <a:latin typeface="SBSansDisplay"/>
              </a:rPr>
              <a:t>ИНТЕРНЕТ- ВЫМОГАТЕЛЬСТВО И КАПЕРСТВО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312" y="2737746"/>
            <a:ext cx="6245549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ПРОГРАММЫ-ВЫМОГАТЕЛИ (БЛОКИРОВЩИКИ)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“ЗАХВАТ” ЧУЖИХ АККАУНТОВ ИЛИ ДОМЕНОВ С ТРЕБОВАНИЕМ ВЫКУПА ЗА ИХ ВОЗВРАЩЕНИЕ (КАПЕРСТВО)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05FB03-5308-43D9-ACED-DFAA8A1C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15069"/>
            <a:ext cx="4213469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42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458</Words>
  <Application>Microsoft Office PowerPoint</Application>
  <PresentationFormat>Широкоэкранный</PresentationFormat>
  <Paragraphs>81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SBSansDisplay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Севидова</dc:creator>
  <cp:lastModifiedBy>Ирина Севидова</cp:lastModifiedBy>
  <cp:revision>33</cp:revision>
  <dcterms:created xsi:type="dcterms:W3CDTF">2024-04-21T10:20:21Z</dcterms:created>
  <dcterms:modified xsi:type="dcterms:W3CDTF">2024-04-22T06:00:25Z</dcterms:modified>
</cp:coreProperties>
</file>